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64" r:id="rId4"/>
    <p:sldId id="265" r:id="rId5"/>
    <p:sldId id="266" r:id="rId6"/>
    <p:sldId id="257" r:id="rId7"/>
    <p:sldId id="258" r:id="rId8"/>
    <p:sldId id="260" r:id="rId9"/>
    <p:sldId id="261" r:id="rId10"/>
    <p:sldId id="262" r:id="rId11"/>
    <p:sldId id="27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274" autoAdjust="0"/>
    <p:restoredTop sz="94660" autoAdjust="0"/>
  </p:normalViewPr>
  <p:slideViewPr>
    <p:cSldViewPr>
      <p:cViewPr varScale="1">
        <p:scale>
          <a:sx n="86" d="100"/>
          <a:sy n="86" d="100"/>
        </p:scale>
        <p:origin x="-996" y="-78"/>
      </p:cViewPr>
      <p:guideLst>
        <p:guide orient="horz" pos="2160"/>
        <p:guide pos="2880"/>
      </p:guideLst>
    </p:cSldViewPr>
  </p:slideViewPr>
  <p:outlineViewPr>
    <p:cViewPr>
      <p:scale>
        <a:sx n="33" d="100"/>
        <a:sy n="33" d="100"/>
      </p:scale>
      <p:origin x="0" y="90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1BFD8-5A17-4E24-B514-CE509B628B8A}" type="datetimeFigureOut">
              <a:rPr lang="ru-RU" smtClean="0"/>
              <a:pPr/>
              <a:t>14.09.2021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D58AA-D83E-4AF9-AEEA-7B7043198814}" type="slidenum">
              <a:rPr lang="ru-RU" smtClean="0"/>
              <a:pPr/>
              <a:t>‹#›</a:t>
            </a:fld>
            <a:endParaRPr lang="ru-RU"/>
          </a:p>
        </p:txBody>
      </p:sp>
    </p:spTree>
    <p:extLst>
      <p:ext uri="{BB962C8B-B14F-4D97-AF65-F5344CB8AC3E}">
        <p14:creationId xmlns="" xmlns:p14="http://schemas.microsoft.com/office/powerpoint/2010/main" val="303047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41D58AA-D83E-4AF9-AEEA-7B7043198814}" type="slidenum">
              <a:rPr lang="ru-RU" smtClean="0"/>
              <a:pPr/>
              <a:t>6</a:t>
            </a:fld>
            <a:endParaRPr lang="ru-RU"/>
          </a:p>
        </p:txBody>
      </p:sp>
    </p:spTree>
    <p:extLst>
      <p:ext uri="{BB962C8B-B14F-4D97-AF65-F5344CB8AC3E}">
        <p14:creationId xmlns="" xmlns:p14="http://schemas.microsoft.com/office/powerpoint/2010/main" val="99102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pPr/>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14.09.2021</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pPr/>
              <a:t>14.09.2021</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pPr/>
              <a:t>14.09.2021</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260648"/>
            <a:ext cx="8640960" cy="6336704"/>
          </a:xfrm>
        </p:spPr>
        <p:txBody>
          <a:bodyPr>
            <a:normAutofit/>
          </a:bodyPr>
          <a:lstStyle/>
          <a:p>
            <a:pPr>
              <a:spcBef>
                <a:spcPts val="0"/>
              </a:spcBef>
            </a:pPr>
            <a:r>
              <a:rPr lang="ru-RU" sz="1400" dirty="0" err="1">
                <a:solidFill>
                  <a:schemeClr val="tx2">
                    <a:lumMod val="50000"/>
                  </a:schemeClr>
                </a:solidFill>
                <a:latin typeface="Times New Roman" panose="02020603050405020304" pitchFamily="18" charset="0"/>
                <a:cs typeface="Times New Roman" panose="02020603050405020304" pitchFamily="18" charset="0"/>
              </a:rPr>
              <a:t>Қазақстан Республикасы</a:t>
            </a:r>
            <a:r>
              <a:rPr lang="ru-RU" sz="1400" dirty="0">
                <a:solidFill>
                  <a:schemeClr val="tx2">
                    <a:lumMod val="50000"/>
                  </a:schemeClr>
                </a:solidFill>
                <a:latin typeface="Times New Roman" panose="02020603050405020304" pitchFamily="18" charset="0"/>
                <a:cs typeface="Times New Roman" panose="02020603050405020304" pitchFamily="18" charset="0"/>
              </a:rPr>
              <a:t> </a:t>
            </a:r>
            <a:r>
              <a:rPr lang="ru-RU" sz="1400" dirty="0" err="1">
                <a:solidFill>
                  <a:schemeClr val="tx2">
                    <a:lumMod val="50000"/>
                  </a:schemeClr>
                </a:solidFill>
                <a:latin typeface="Times New Roman" panose="02020603050405020304" pitchFamily="18" charset="0"/>
                <a:cs typeface="Times New Roman" panose="02020603050405020304" pitchFamily="18" charset="0"/>
              </a:rPr>
              <a:t>Білім</a:t>
            </a:r>
            <a:r>
              <a:rPr lang="ru-RU" sz="1400" dirty="0">
                <a:solidFill>
                  <a:schemeClr val="tx2">
                    <a:lumMod val="50000"/>
                  </a:schemeClr>
                </a:solidFill>
                <a:latin typeface="Times New Roman" panose="02020603050405020304" pitchFamily="18" charset="0"/>
                <a:cs typeface="Times New Roman" panose="02020603050405020304" pitchFamily="18" charset="0"/>
              </a:rPr>
              <a:t> </a:t>
            </a:r>
            <a:r>
              <a:rPr lang="ru-RU" sz="1400" dirty="0" err="1">
                <a:solidFill>
                  <a:schemeClr val="tx2">
                    <a:lumMod val="50000"/>
                  </a:schemeClr>
                </a:solidFill>
                <a:latin typeface="Times New Roman" panose="02020603050405020304" pitchFamily="18" charset="0"/>
                <a:cs typeface="Times New Roman" panose="02020603050405020304" pitchFamily="18" charset="0"/>
              </a:rPr>
              <a:t>және Ғылым министрлігі</a:t>
            </a:r>
            <a:endParaRPr lang="ru-RU" sz="1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sz="1400" dirty="0" err="1">
                <a:solidFill>
                  <a:schemeClr val="tx2">
                    <a:lumMod val="50000"/>
                  </a:schemeClr>
                </a:solidFill>
                <a:latin typeface="Times New Roman" panose="02020603050405020304" pitchFamily="18" charset="0"/>
                <a:cs typeface="Times New Roman" panose="02020603050405020304" pitchFamily="18" charset="0"/>
              </a:rPr>
              <a:t>Әл-Фараби атындағы қазақ ұлттық университеті</a:t>
            </a:r>
            <a:endParaRPr lang="ru-RU" sz="1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sz="1400" dirty="0">
                <a:solidFill>
                  <a:schemeClr val="tx2">
                    <a:lumMod val="50000"/>
                  </a:schemeClr>
                </a:solidFill>
                <a:latin typeface="Times New Roman" panose="02020603050405020304" pitchFamily="18" charset="0"/>
                <a:cs typeface="Times New Roman" panose="02020603050405020304" pitchFamily="18" charset="0"/>
              </a:rPr>
              <a:t>Философия </a:t>
            </a:r>
            <a:r>
              <a:rPr lang="ru-RU" sz="1400" dirty="0" err="1">
                <a:solidFill>
                  <a:schemeClr val="tx2">
                    <a:lumMod val="50000"/>
                  </a:schemeClr>
                </a:solidFill>
                <a:latin typeface="Times New Roman" panose="02020603050405020304" pitchFamily="18" charset="0"/>
                <a:cs typeface="Times New Roman" panose="02020603050405020304" pitchFamily="18" charset="0"/>
              </a:rPr>
              <a:t>және саясаттану</a:t>
            </a:r>
            <a:r>
              <a:rPr lang="ru-RU" sz="1400" dirty="0">
                <a:solidFill>
                  <a:schemeClr val="tx2">
                    <a:lumMod val="50000"/>
                  </a:schemeClr>
                </a:solidFill>
                <a:latin typeface="Times New Roman" panose="02020603050405020304" pitchFamily="18" charset="0"/>
                <a:cs typeface="Times New Roman" panose="02020603050405020304" pitchFamily="18" charset="0"/>
              </a:rPr>
              <a:t> </a:t>
            </a:r>
            <a:r>
              <a:rPr lang="ru-RU" sz="1400" dirty="0" err="1">
                <a:solidFill>
                  <a:schemeClr val="tx2">
                    <a:lumMod val="50000"/>
                  </a:schemeClr>
                </a:solidFill>
                <a:latin typeface="Times New Roman" panose="02020603050405020304" pitchFamily="18" charset="0"/>
                <a:cs typeface="Times New Roman" panose="02020603050405020304" pitchFamily="18" charset="0"/>
              </a:rPr>
              <a:t>факультеті</a:t>
            </a:r>
            <a:endParaRPr lang="ru-RU" sz="1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sz="1400" dirty="0" err="1">
                <a:solidFill>
                  <a:schemeClr val="tx2">
                    <a:lumMod val="50000"/>
                  </a:schemeClr>
                </a:solidFill>
                <a:latin typeface="Times New Roman" panose="02020603050405020304" pitchFamily="18" charset="0"/>
                <a:cs typeface="Times New Roman" panose="02020603050405020304" pitchFamily="18" charset="0"/>
              </a:rPr>
              <a:t>Жалпы</a:t>
            </a:r>
            <a:r>
              <a:rPr lang="ru-RU" sz="1400" dirty="0">
                <a:solidFill>
                  <a:schemeClr val="tx2">
                    <a:lumMod val="50000"/>
                  </a:schemeClr>
                </a:solidFill>
                <a:latin typeface="Times New Roman" panose="02020603050405020304" pitchFamily="18" charset="0"/>
                <a:cs typeface="Times New Roman" panose="02020603050405020304" pitchFamily="18" charset="0"/>
              </a:rPr>
              <a:t> </a:t>
            </a:r>
            <a:r>
              <a:rPr lang="ru-RU" sz="1400" dirty="0" err="1">
                <a:solidFill>
                  <a:schemeClr val="tx2">
                    <a:lumMod val="50000"/>
                  </a:schemeClr>
                </a:solidFill>
                <a:latin typeface="Times New Roman" panose="02020603050405020304" pitchFamily="18" charset="0"/>
                <a:cs typeface="Times New Roman" panose="02020603050405020304" pitchFamily="18" charset="0"/>
              </a:rPr>
              <a:t>және қолданбалы </a:t>
            </a:r>
            <a:r>
              <a:rPr lang="ru-RU" sz="1400" dirty="0">
                <a:solidFill>
                  <a:schemeClr val="tx2">
                    <a:lumMod val="50000"/>
                  </a:schemeClr>
                </a:solidFill>
                <a:latin typeface="Times New Roman" panose="02020603050405020304" pitchFamily="18" charset="0"/>
                <a:cs typeface="Times New Roman" panose="02020603050405020304" pitchFamily="18" charset="0"/>
              </a:rPr>
              <a:t>психология </a:t>
            </a:r>
            <a:r>
              <a:rPr lang="ru-RU" sz="1400" dirty="0" err="1">
                <a:solidFill>
                  <a:schemeClr val="tx2">
                    <a:lumMod val="50000"/>
                  </a:schemeClr>
                </a:solidFill>
                <a:latin typeface="Times New Roman" panose="02020603050405020304" pitchFamily="18" charset="0"/>
                <a:cs typeface="Times New Roman" panose="02020603050405020304" pitchFamily="18" charset="0"/>
              </a:rPr>
              <a:t>кафедрасы</a:t>
            </a:r>
            <a:endParaRPr lang="ru-RU" sz="1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endParaRPr lang="ru-RU" sz="1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endParaRPr lang="ru-RU" sz="12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sz="1200" dirty="0">
                <a:solidFill>
                  <a:schemeClr val="tx2">
                    <a:lumMod val="50000"/>
                  </a:schemeClr>
                </a:solidFill>
                <a:latin typeface="Times New Roman" panose="02020603050405020304" pitchFamily="18" charset="0"/>
                <a:cs typeface="Times New Roman" panose="02020603050405020304" pitchFamily="18" charset="0"/>
              </a:rPr>
              <a:t> </a:t>
            </a:r>
          </a:p>
          <a:p>
            <a:pPr>
              <a:spcBef>
                <a:spcPts val="0"/>
              </a:spcBef>
            </a:pPr>
            <a:endParaRPr lang="kk-KZ" sz="4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endParaRPr lang="ru-RU" sz="44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sz="6600" dirty="0" smtClean="0">
                <a:solidFill>
                  <a:schemeClr val="tx2">
                    <a:lumMod val="50000"/>
                  </a:schemeClr>
                </a:solidFill>
                <a:latin typeface="Times New Roman" panose="02020603050405020304" pitchFamily="18" charset="0"/>
                <a:cs typeface="Times New Roman" panose="02020603050405020304" pitchFamily="18" charset="0"/>
              </a:rPr>
              <a:t> </a:t>
            </a:r>
            <a:endParaRPr lang="ru-RU" sz="6600"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a:solidFill>
                  <a:schemeClr val="tx2">
                    <a:lumMod val="50000"/>
                  </a:schemeClr>
                </a:solidFill>
                <a:latin typeface="Times New Roman" panose="02020603050405020304" pitchFamily="18" charset="0"/>
                <a:cs typeface="Times New Roman" panose="02020603050405020304" pitchFamily="18" charset="0"/>
              </a:rPr>
              <a:t>Адам </a:t>
            </a:r>
            <a:r>
              <a:rPr lang="ru-RU" dirty="0" err="1">
                <a:solidFill>
                  <a:schemeClr val="tx2">
                    <a:lumMod val="50000"/>
                  </a:schemeClr>
                </a:solidFill>
                <a:latin typeface="Times New Roman" panose="02020603050405020304" pitchFamily="18" charset="0"/>
                <a:cs typeface="Times New Roman" panose="02020603050405020304" pitchFamily="18" charset="0"/>
              </a:rPr>
              <a:t>миының мүмкіндіктері </a:t>
            </a:r>
            <a:r>
              <a:rPr lang="ru-RU" dirty="0">
                <a:solidFill>
                  <a:schemeClr val="tx2">
                    <a:lumMod val="50000"/>
                  </a:schemeClr>
                </a:solidFill>
                <a:latin typeface="Times New Roman" panose="02020603050405020304" pitchFamily="18" charset="0"/>
                <a:cs typeface="Times New Roman" panose="02020603050405020304" pitchFamily="18" charset="0"/>
              </a:rPr>
              <a:t>мен </a:t>
            </a:r>
            <a:r>
              <a:rPr lang="ru-RU" dirty="0" err="1">
                <a:solidFill>
                  <a:schemeClr val="tx2">
                    <a:lumMod val="50000"/>
                  </a:schemeClr>
                </a:solidFill>
                <a:latin typeface="Times New Roman" panose="02020603050405020304" pitchFamily="18" charset="0"/>
                <a:cs typeface="Times New Roman" panose="02020603050405020304" pitchFamily="18" charset="0"/>
              </a:rPr>
              <a:t>қырлары</a:t>
            </a:r>
            <a:r>
              <a:rPr lang="ru-RU" dirty="0">
                <a:solidFill>
                  <a:schemeClr val="tx2">
                    <a:lumMod val="50000"/>
                  </a:schemeClr>
                </a:solidFill>
                <a:latin typeface="Times New Roman" panose="02020603050405020304" pitchFamily="18" charset="0"/>
                <a:cs typeface="Times New Roman" panose="02020603050405020304" pitchFamily="18" charset="0"/>
              </a:rPr>
              <a:t>.</a:t>
            </a:r>
          </a:p>
          <a:p>
            <a:pPr>
              <a:spcBef>
                <a:spcPts val="0"/>
              </a:spcBef>
            </a:pPr>
            <a:endParaRPr lang="kk-KZ"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smtClean="0">
                <a:solidFill>
                  <a:schemeClr val="tx2">
                    <a:lumMod val="50000"/>
                  </a:schemeClr>
                </a:solidFill>
                <a:latin typeface="Times New Roman" panose="02020603050405020304" pitchFamily="18" charset="0"/>
                <a:cs typeface="Times New Roman" panose="02020603050405020304" pitchFamily="18" charset="0"/>
              </a:rPr>
              <a:t>То</a:t>
            </a:r>
            <a:r>
              <a:rPr lang="kk-KZ" dirty="0" smtClean="0">
                <a:solidFill>
                  <a:schemeClr val="tx2">
                    <a:lumMod val="50000"/>
                  </a:schemeClr>
                </a:solidFill>
                <a:latin typeface="Times New Roman" panose="02020603050405020304" pitchFamily="18" charset="0"/>
                <a:cs typeface="Times New Roman" panose="02020603050405020304" pitchFamily="18" charset="0"/>
              </a:rPr>
              <a:t>қсанбаева н.қ.</a:t>
            </a:r>
            <a:endParaRPr lang="kk-KZ"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endParaRPr lang="kk-KZ"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endParaRPr lang="ru-RU" dirty="0">
              <a:solidFill>
                <a:schemeClr val="tx2">
                  <a:lumMod val="50000"/>
                </a:schemeClr>
              </a:solidFill>
              <a:latin typeface="Times New Roman" panose="02020603050405020304" pitchFamily="18" charset="0"/>
              <a:cs typeface="Times New Roman" panose="02020603050405020304" pitchFamily="18" charset="0"/>
            </a:endParaRPr>
          </a:p>
          <a:p>
            <a:pPr>
              <a:spcBef>
                <a:spcPts val="0"/>
              </a:spcBef>
            </a:pPr>
            <a:r>
              <a:rPr lang="ru-RU" dirty="0" err="1">
                <a:solidFill>
                  <a:schemeClr val="tx2">
                    <a:lumMod val="50000"/>
                  </a:schemeClr>
                </a:solidFill>
                <a:latin typeface="Times New Roman" panose="02020603050405020304" pitchFamily="18" charset="0"/>
                <a:cs typeface="Times New Roman" panose="02020603050405020304" pitchFamily="18" charset="0"/>
              </a:rPr>
              <a:t>Алматы</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smtClean="0">
                <a:solidFill>
                  <a:schemeClr val="tx2">
                    <a:lumMod val="50000"/>
                  </a:schemeClr>
                </a:solidFill>
                <a:latin typeface="Times New Roman" panose="02020603050405020304" pitchFamily="18" charset="0"/>
                <a:cs typeface="Times New Roman" panose="02020603050405020304" pitchFamily="18" charset="0"/>
              </a:rPr>
              <a:t>2021</a:t>
            </a:r>
            <a:endParaRPr lang="ru-RU" dirty="0">
              <a:solidFill>
                <a:schemeClr val="tx2">
                  <a:lumMod val="50000"/>
                </a:schemeClr>
              </a:solidFill>
              <a:latin typeface="Times New Roman" panose="02020603050405020304" pitchFamily="18" charset="0"/>
              <a:cs typeface="Times New Roman" panose="02020603050405020304" pitchFamily="18" charset="0"/>
            </a:endParaRPr>
          </a:p>
          <a:p>
            <a:endParaRPr lang="ru-RU" dirty="0"/>
          </a:p>
        </p:txBody>
      </p:sp>
      <p:pic>
        <p:nvPicPr>
          <p:cNvPr id="4" name="Picture 3">
            <a:extLst>
              <a:ext uri="{FF2B5EF4-FFF2-40B4-BE49-F238E27FC236}">
                <a16:creationId xmlns="" xmlns:a16="http://schemas.microsoft.com/office/drawing/2014/main" id="{9549502D-BFF4-4DC3-8EE0-6CD557F79A8B}"/>
              </a:ext>
            </a:extLst>
          </p:cNvPr>
          <p:cNvPicPr>
            <a:picLocks noChangeAspect="1"/>
          </p:cNvPicPr>
          <p:nvPr/>
        </p:nvPicPr>
        <p:blipFill>
          <a:blip r:embed="rId2"/>
          <a:stretch>
            <a:fillRect/>
          </a:stretch>
        </p:blipFill>
        <p:spPr>
          <a:xfrm>
            <a:off x="3635896" y="1268760"/>
            <a:ext cx="1847248" cy="1700931"/>
          </a:xfrm>
          <a:prstGeom prst="rect">
            <a:avLst/>
          </a:prstGeom>
        </p:spPr>
      </p:pic>
    </p:spTree>
    <p:extLst>
      <p:ext uri="{BB962C8B-B14F-4D97-AF65-F5344CB8AC3E}">
        <p14:creationId xmlns="" xmlns:p14="http://schemas.microsoft.com/office/powerpoint/2010/main" val="246578062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3429000"/>
            <a:ext cx="8784976" cy="3312368"/>
          </a:xfrm>
        </p:spPr>
        <p:txBody>
          <a:bodyPr>
            <a:normAutofit lnSpcReduction="10000"/>
          </a:bodyPr>
          <a:lstStyle/>
          <a:p>
            <a:pPr marL="0" indent="0">
              <a:buNone/>
            </a:pPr>
            <a:r>
              <a:rPr lang="kk-KZ" sz="1600" i="1" dirty="0">
                <a:latin typeface="Times New Roman" panose="02020603050405020304" pitchFamily="18" charset="0"/>
                <a:cs typeface="Times New Roman" panose="02020603050405020304" pitchFamily="18" charset="0"/>
              </a:rPr>
              <a:t>Мидың жұмысын жақсартуға арналған жаттығулар:</a:t>
            </a:r>
          </a:p>
          <a:p>
            <a:pPr marL="0" indent="0">
              <a:buNone/>
            </a:pPr>
            <a:r>
              <a:rPr lang="kk-KZ" sz="1600" dirty="0">
                <a:latin typeface="Times New Roman" panose="02020603050405020304" pitchFamily="18" charset="0"/>
                <a:cs typeface="Times New Roman" panose="02020603050405020304" pitchFamily="18" charset="0"/>
              </a:rPr>
              <a:t>1. Бір немесе бірнеше сезімдерге тосқауыл қойып көріңіз, мәселен душты көзіңізді жұмып тұрып қабылдаңыз.</a:t>
            </a:r>
          </a:p>
          <a:p>
            <a:pPr marL="0" indent="0">
              <a:buNone/>
            </a:pPr>
            <a:r>
              <a:rPr lang="ru-RU" sz="1600" dirty="0">
                <a:latin typeface="Times New Roman" panose="02020603050405020304" pitchFamily="18" charset="0"/>
                <a:cs typeface="Times New Roman" panose="02020603050405020304" pitchFamily="18" charset="0"/>
              </a:rPr>
              <a:t>2. Сурет </a:t>
            </a:r>
            <a:r>
              <a:rPr lang="kk-KZ" sz="1600" dirty="0">
                <a:latin typeface="Times New Roman" panose="02020603050405020304" pitchFamily="18" charset="0"/>
                <a:cs typeface="Times New Roman" panose="02020603050405020304" pitchFamily="18" charset="0"/>
              </a:rPr>
              <a:t>салумен немесе сызба жасаумен айналысыңыз. Ол үшін суретші болудың қажеті жоқ.</a:t>
            </a:r>
          </a:p>
          <a:p>
            <a:pPr marL="0" indent="0">
              <a:buNone/>
            </a:pPr>
            <a:r>
              <a:rPr lang="kk-KZ" sz="1600" dirty="0">
                <a:latin typeface="Times New Roman" panose="02020603050405020304" pitchFamily="18" charset="0"/>
                <a:cs typeface="Times New Roman" panose="02020603050405020304" pitchFamily="18" charset="0"/>
              </a:rPr>
              <a:t>3. Әдеттегі заттарды басқа салаларда қолданып көріңіз, мәселен шеге, қысқыш және т. б.</a:t>
            </a:r>
          </a:p>
          <a:p>
            <a:pPr marL="0" indent="0">
              <a:buNone/>
            </a:pPr>
            <a:r>
              <a:rPr lang="kk-KZ" sz="1600" dirty="0">
                <a:latin typeface="Times New Roman" panose="02020603050405020304" pitchFamily="18" charset="0"/>
                <a:cs typeface="Times New Roman" panose="02020603050405020304" pitchFamily="18" charset="0"/>
              </a:rPr>
              <a:t>4. Картиналар мен суреттерді керісінше қойып қараңыз.</a:t>
            </a:r>
          </a:p>
          <a:p>
            <a:pPr marL="0" indent="0">
              <a:buNone/>
            </a:pPr>
            <a:r>
              <a:rPr lang="kk-KZ" sz="1600" dirty="0">
                <a:latin typeface="Times New Roman" panose="02020603050405020304" pitchFamily="18" charset="0"/>
                <a:cs typeface="Times New Roman" panose="02020603050405020304" pitchFamily="18" charset="0"/>
              </a:rPr>
              <a:t>5. Пернетақтадағы әріптердің орнын ауыстырып немесе көзіңізді жұмып басып қараңыз.</a:t>
            </a:r>
          </a:p>
          <a:p>
            <a:pPr marL="0" indent="0">
              <a:buNone/>
            </a:pPr>
            <a:r>
              <a:rPr lang="kk-KZ" sz="1600" dirty="0">
                <a:latin typeface="Times New Roman" panose="02020603050405020304" pitchFamily="18" charset="0"/>
                <a:cs typeface="Times New Roman" panose="02020603050405020304" pitchFamily="18" charset="0"/>
              </a:rPr>
              <a:t>6. Ең бастысы – позитив сіздің ойыңызда. Осыны жадыңыздан шығармаңыз.</a:t>
            </a:r>
          </a:p>
          <a:p>
            <a:pPr marL="0" indent="0">
              <a:buNone/>
            </a:pPr>
            <a:r>
              <a:rPr lang="kk-KZ" sz="1600" dirty="0">
                <a:latin typeface="Times New Roman" panose="02020603050405020304" pitchFamily="18" charset="0"/>
                <a:cs typeface="Times New Roman" panose="02020603050405020304" pitchFamily="18" charset="0"/>
              </a:rPr>
              <a:t>7. Қолдың икемділігін арттырыңыз, сиқыр жасап үйреніңіз.</a:t>
            </a:r>
          </a:p>
          <a:p>
            <a:pPr marL="0" indent="0">
              <a:buNone/>
            </a:pPr>
            <a:r>
              <a:rPr lang="kk-KZ" sz="1600" dirty="0">
                <a:latin typeface="Times New Roman" panose="02020603050405020304" pitchFamily="18" charset="0"/>
                <a:cs typeface="Times New Roman" panose="02020603050405020304" pitchFamily="18" charset="0"/>
              </a:rPr>
              <a:t>8. Ұзын сөздерді керісінше оқып көріңіз.</a:t>
            </a:r>
          </a:p>
          <a:p>
            <a:pPr marL="0" indent="0">
              <a:buNone/>
            </a:pPr>
            <a:r>
              <a:rPr lang="kk-KZ" sz="1600" dirty="0">
                <a:latin typeface="Times New Roman" panose="02020603050405020304" pitchFamily="18" charset="0"/>
                <a:cs typeface="Times New Roman" panose="02020603050405020304" pitchFamily="18" charset="0"/>
              </a:rPr>
              <a:t>9. Сіздің күнделікті жоспарыңызда тынығу мен өз-өзіңізбен оңаша қалатын уақыт болу керек.</a:t>
            </a:r>
          </a:p>
          <a:p>
            <a:pPr marL="0" indent="0">
              <a:buNone/>
            </a:pPr>
            <a:r>
              <a:rPr lang="kk-KZ" sz="1600" dirty="0">
                <a:latin typeface="Times New Roman" panose="02020603050405020304" pitchFamily="18" charset="0"/>
                <a:cs typeface="Times New Roman" panose="02020603050405020304" pitchFamily="18" charset="0"/>
              </a:rPr>
              <a:t>10. Қиялдаңыз.</a:t>
            </a:r>
          </a:p>
        </p:txBody>
      </p:sp>
      <p:pic>
        <p:nvPicPr>
          <p:cNvPr id="5122" name="Picture 2" descr="https://im0-tub-kz.yandex.net/i?id=8aaaaf7b173386285f1a03b2d7784989-l&amp;n=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672" y="116632"/>
            <a:ext cx="5904656" cy="336805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96913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a:bodyPr>
          <a:lstStyle/>
          <a:p>
            <a:pPr marL="0" indent="0" algn="ctr">
              <a:buNone/>
            </a:pPr>
            <a:r>
              <a:rPr lang="kk-KZ" sz="8800">
                <a:solidFill>
                  <a:schemeClr val="tx2">
                    <a:lumMod val="50000"/>
                  </a:schemeClr>
                </a:solidFill>
                <a:latin typeface="Times New Roman" panose="02020603050405020304" pitchFamily="18" charset="0"/>
                <a:cs typeface="Times New Roman" panose="02020603050405020304" pitchFamily="18" charset="0"/>
              </a:rPr>
              <a:t>Назарларыңызға рахмет!</a:t>
            </a:r>
            <a:endParaRPr lang="ru-RU" sz="880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5440219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278220"/>
            <a:ext cx="4032448" cy="5328592"/>
          </a:xfrm>
        </p:spPr>
        <p:txBody>
          <a:bodyPr>
            <a:normAutofit/>
          </a:bodyPr>
          <a:lstStyle/>
          <a:p>
            <a:pPr marL="0" indent="0" algn="just">
              <a:buNone/>
            </a:pPr>
            <a:r>
              <a:rPr lang="kk-KZ" sz="2400" b="1" dirty="0">
                <a:latin typeface="Times New Roman" panose="02020603050405020304" pitchFamily="18" charset="0"/>
                <a:cs typeface="Times New Roman" panose="02020603050405020304" pitchFamily="18" charset="0"/>
              </a:rPr>
              <a:t>Бас миының онтогенезде дамуы</a:t>
            </a:r>
          </a:p>
          <a:p>
            <a:pPr marL="0" indent="0" algn="just">
              <a:buNone/>
            </a:pPr>
            <a:r>
              <a:rPr lang="kk-KZ" sz="2000" dirty="0">
                <a:latin typeface="Times New Roman" panose="02020603050405020304" pitchFamily="18" charset="0"/>
                <a:cs typeface="Times New Roman" panose="02020603050405020304" pitchFamily="18" charset="0"/>
              </a:rPr>
              <a:t>Онтогенездің эмбрионалды және постэмбрионалды кезеңдері бас миының дамуында айтарлықтай рөл атқарады. Бұл ағзаның дамуы және қасиеттері, ең алдымен, генетикалық факторларға байланысты анықталады. </a:t>
            </a:r>
          </a:p>
          <a:p>
            <a:pPr marL="0" indent="0" algn="just">
              <a:buNone/>
            </a:pPr>
            <a:r>
              <a:rPr lang="kk-KZ" sz="2000" dirty="0">
                <a:latin typeface="Times New Roman" panose="02020603050405020304" pitchFamily="18" charset="0"/>
                <a:cs typeface="Times New Roman" panose="02020603050405020304" pitchFamily="18" charset="0"/>
              </a:rPr>
              <a:t>Генетикалық зерттеулер маңызды  мінез-құлық реакцияларының мутациясын тудыратын гендерді шығарды, сонымен қатар сүтқоректілердегі қабілеттер бір емес, бірнеше генмен  анықталатынын атап көрсетті. </a:t>
            </a:r>
          </a:p>
        </p:txBody>
      </p:sp>
      <p:pic>
        <p:nvPicPr>
          <p:cNvPr id="6146" name="Picture 2" descr="https://get.pxhere.com/photo/brain-mind-psychology-idea-hearts-love-drawing-split-personality-thought-chaos-doubt-open-mind-gray-matter-insecurity-anxiety-ideas-comparison-fantasia-closed-mind-head-thoughts-concentration-creativeness-color-original-paint-cheerfulness-positivity-mathematics-logic-calculation-computer-precision-137021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1700808"/>
            <a:ext cx="4680520" cy="448341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172926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628800"/>
            <a:ext cx="8784976" cy="5040560"/>
          </a:xfrm>
        </p:spPr>
        <p:txBody>
          <a:bodyPr>
            <a:normAutofit fontScale="92500" lnSpcReduction="20000"/>
          </a:bodyPr>
          <a:lstStyle/>
          <a:p>
            <a:pPr marL="0" indent="0" algn="just">
              <a:buNone/>
            </a:pPr>
            <a:r>
              <a:rPr lang="ru-RU" sz="2400" b="1" dirty="0" err="1">
                <a:latin typeface="Times New Roman" panose="02020603050405020304" pitchFamily="18" charset="0"/>
                <a:cs typeface="Times New Roman" panose="02020603050405020304" pitchFamily="18" charset="0"/>
              </a:rPr>
              <a:t>Мидың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эмбрионалдық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кезеңіндегі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маңызды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қарапайым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процесстерің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генетикалық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принциптері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ашылды</a:t>
            </a:r>
            <a:r>
              <a:rPr lang="ru-RU" sz="2400" b="1"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Эктодермадан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нейроэктодермаға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дифферециациясы</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Нейроэктодерма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нейробласттарында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көбеюі</a:t>
            </a:r>
            <a:r>
              <a:rPr lang="ru-RU" dirty="0">
                <a:latin typeface="Times New Roman" panose="02020603050405020304" pitchFamily="18" charset="0"/>
                <a:cs typeface="Times New Roman" panose="02020603050405020304" pitchFamily="18" charset="0"/>
              </a:rPr>
              <a:t>. (нерв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ізашарлары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нейрондардың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глиобласттар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ізашарлары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глиоциттердің</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Нақты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ауыстыруы</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4. Осы </a:t>
            </a:r>
            <a:r>
              <a:rPr lang="ru-RU" dirty="0" err="1">
                <a:latin typeface="Times New Roman" panose="02020603050405020304" pitchFamily="18" charset="0"/>
                <a:cs typeface="Times New Roman" panose="02020603050405020304" pitchFamily="18" charset="0"/>
              </a:rPr>
              <a:t>жасушалардан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нейрондар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глиальды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Нейрондар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синаптикалық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орнатылуы</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өлуі</a:t>
            </a:r>
            <a:r>
              <a:rPr lang="ru-RU" dirty="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 xmlns:p14="http://schemas.microsoft.com/office/powerpoint/2010/main" val="329309161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0" y="1412776"/>
            <a:ext cx="4233672" cy="5046312"/>
          </a:xfrm>
        </p:spPr>
        <p:txBody>
          <a:bodyPr>
            <a:normAutofit/>
          </a:bodyPr>
          <a:lstStyle/>
          <a:p>
            <a:pPr marL="0" indent="0" algn="just">
              <a:buNone/>
            </a:pPr>
            <a:r>
              <a:rPr lang="kk-KZ" sz="2000">
                <a:latin typeface="Times New Roman" panose="02020603050405020304" pitchFamily="18" charset="0"/>
                <a:cs typeface="Times New Roman" panose="02020603050405020304" pitchFamily="18" charset="0"/>
              </a:rPr>
              <a:t>Берілген процесстердің түрлі сәйкестігі мидың және оның бөлімдерінің массасын, мөлшерін және нейрондар арасындағы байланысты, нейрондар және глиальды жасушалар арасындағы сәйкестікті, ағзаның функционалдық қабілетін анықтайды.</a:t>
            </a:r>
          </a:p>
          <a:p>
            <a:pPr marL="0" indent="0" algn="just">
              <a:buNone/>
            </a:pPr>
            <a:r>
              <a:rPr lang="kk-KZ" sz="2000">
                <a:latin typeface="Times New Roman" panose="02020603050405020304" pitchFamily="18" charset="0"/>
                <a:cs typeface="Times New Roman" panose="02020603050405020304" pitchFamily="18" charset="0"/>
              </a:rPr>
              <a:t>Мидың қалыпты жағдайда дамуы түрлі факторларға байланысты нашарлауы мүмкін. Ол мидың критикалық даму кезінде сезімталдылығымен, сонда-ақ түрлі жағдайларға байланысты анықталады. Соңғысы көп себептерге байланысты болады.</a:t>
            </a:r>
            <a:endParaRPr lang="ru-RU" sz="2000">
              <a:latin typeface="Times New Roman" panose="02020603050405020304" pitchFamily="18" charset="0"/>
              <a:cs typeface="Times New Roman" panose="02020603050405020304" pitchFamily="18" charset="0"/>
            </a:endParaRPr>
          </a:p>
          <a:p>
            <a:endParaRPr lang="ru-RU"/>
          </a:p>
        </p:txBody>
      </p:sp>
      <p:pic>
        <p:nvPicPr>
          <p:cNvPr id="7170" name="Picture 2" descr="http://umozg.ru/wp-content/uploads/2017/03/resize.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3286" t="-497" r="17476" b="497"/>
          <a:stretch/>
        </p:blipFill>
        <p:spPr bwMode="auto">
          <a:xfrm>
            <a:off x="251520" y="1556792"/>
            <a:ext cx="4320479" cy="43924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9525773"/>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a:bodyPr>
          <a:lstStyle/>
          <a:p>
            <a:pPr marL="0" indent="0" algn="just">
              <a:buNone/>
            </a:pPr>
            <a:r>
              <a:rPr lang="ru-RU" sz="2600" b="1">
                <a:latin typeface="Times New Roman" panose="02020603050405020304" pitchFamily="18" charset="0"/>
                <a:cs typeface="Times New Roman" panose="02020603050405020304" pitchFamily="18" charset="0"/>
              </a:rPr>
              <a:t>Онтогенездің ерте сатыларында адам миының дамуына әсер ететін факторлар</a:t>
            </a:r>
          </a:p>
          <a:p>
            <a:pPr marL="0" indent="0" algn="just">
              <a:buNone/>
            </a:pPr>
            <a:r>
              <a:rPr lang="ru-RU">
                <a:latin typeface="Times New Roman" panose="02020603050405020304" pitchFamily="18" charset="0"/>
                <a:cs typeface="Times New Roman" panose="02020603050405020304" pitchFamily="18" charset="0"/>
              </a:rPr>
              <a:t>Адам денесінің салмағының төмендеуіне себеп болатын факторлар мидың салмағының төмендеуіне де себеп болады. Дене салмағы мен мидың салмағы арасындағы байланыс адамдарда да, жануарларда да болады. Әлеуметтік жағдайы төмен елдерде салмағы аз балалардың дүниеге келуі сирек кездесетін жайт емес. Бірақ дамыған елдер де бұл проблемадан құтылған жоқ.</a:t>
            </a:r>
          </a:p>
          <a:p>
            <a:endParaRPr lang="ru-RU"/>
          </a:p>
        </p:txBody>
      </p:sp>
    </p:spTree>
    <p:extLst>
      <p:ext uri="{BB962C8B-B14F-4D97-AF65-F5344CB8AC3E}">
        <p14:creationId xmlns="" xmlns:p14="http://schemas.microsoft.com/office/powerpoint/2010/main" val="364567534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88640"/>
            <a:ext cx="8784976" cy="6480720"/>
          </a:xfrm>
        </p:spPr>
        <p:txBody>
          <a:bodyPr>
            <a:normAutofit/>
          </a:bodyPr>
          <a:lstStyle/>
          <a:p>
            <a:pPr marL="0" indent="0" algn="just">
              <a:buNone/>
            </a:pPr>
            <a:r>
              <a:rPr lang="kk-KZ" sz="2000" b="1" dirty="0">
                <a:latin typeface="Times New Roman" panose="02020603050405020304" pitchFamily="18" charset="0"/>
                <a:cs typeface="Times New Roman" panose="02020603050405020304" pitchFamily="18" charset="0"/>
              </a:rPr>
              <a:t>Ми туралы таңғажайып фактілер:</a:t>
            </a:r>
          </a:p>
          <a:p>
            <a:pPr marL="0" indent="0" algn="just">
              <a:buNone/>
            </a:pPr>
            <a:r>
              <a:rPr lang="ru-RU" sz="1600" i="1" dirty="0">
                <a:latin typeface="Times New Roman" panose="02020603050405020304" pitchFamily="18" charset="0"/>
                <a:cs typeface="Times New Roman" panose="02020603050405020304" pitchFamily="18" charset="0"/>
              </a:rPr>
              <a:t>Ми </a:t>
            </a:r>
            <a:r>
              <a:rPr lang="ru-RU" sz="1600" i="1" dirty="0" err="1">
                <a:latin typeface="Times New Roman" panose="02020603050405020304" pitchFamily="18" charset="0"/>
                <a:cs typeface="Times New Roman" panose="02020603050405020304" pitchFamily="18" charset="0"/>
              </a:rPr>
              <a:t>тәжірибесінің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жемісі</a:t>
            </a:r>
            <a:r>
              <a:rPr lang="ru-RU" sz="1600" i="1" dirty="0">
                <a:latin typeface="Times New Roman" panose="02020603050405020304" pitchFamily="18" charset="0"/>
                <a:cs typeface="Times New Roman" panose="02020603050405020304" pitchFamily="18" charset="0"/>
              </a:rPr>
              <a:t> </a:t>
            </a:r>
          </a:p>
          <a:p>
            <a:pPr marL="0" indent="0" algn="just">
              <a:buNone/>
            </a:pPr>
            <a:r>
              <a:rPr lang="ru-RU" sz="1600" dirty="0" err="1">
                <a:latin typeface="Times New Roman" panose="02020603050405020304" pitchFamily="18" charset="0"/>
                <a:cs typeface="Times New Roman" panose="02020603050405020304" pitchFamily="18" charset="0"/>
              </a:rPr>
              <a:t>Корей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дәрігерлерінің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дәлелдеуінше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жасаудың</a:t>
            </a:r>
            <a:r>
              <a:rPr lang="ru-RU" sz="1600" dirty="0">
                <a:latin typeface="Times New Roman" panose="02020603050405020304" pitchFamily="18" charset="0"/>
                <a:cs typeface="Times New Roman" panose="02020603050405020304" pitchFamily="18" charset="0"/>
              </a:rPr>
              <a:t> (операция) </a:t>
            </a:r>
            <a:r>
              <a:rPr lang="ru-RU" sz="1600" dirty="0" err="1">
                <a:latin typeface="Times New Roman" panose="02020603050405020304" pitchFamily="18" charset="0"/>
                <a:cs typeface="Times New Roman" panose="02020603050405020304" pitchFamily="18" charset="0"/>
              </a:rPr>
              <a:t>көмегімен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ақымақтың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данышпан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шығаруға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көрінеді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Өйткені</a:t>
            </a:r>
            <a:r>
              <a:rPr lang="ru-RU" sz="1600" dirty="0">
                <a:latin typeface="Times New Roman" panose="02020603050405020304" pitchFamily="18" charset="0"/>
                <a:cs typeface="Times New Roman" panose="02020603050405020304" pitchFamily="18" charset="0"/>
              </a:rPr>
              <a:t>, Сеул </a:t>
            </a:r>
            <a:r>
              <a:rPr lang="ru-RU" sz="1600" dirty="0" err="1">
                <a:latin typeface="Times New Roman" panose="02020603050405020304" pitchFamily="18" charset="0"/>
                <a:cs typeface="Times New Roman" panose="02020603050405020304" pitchFamily="18" charset="0"/>
              </a:rPr>
              <a:t>ұлттық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университетінің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топ </a:t>
            </a:r>
            <a:r>
              <a:rPr lang="ru-RU" sz="1600" dirty="0" err="1">
                <a:latin typeface="Times New Roman" panose="02020603050405020304" pitchFamily="18" charset="0"/>
                <a:cs typeface="Times New Roman" panose="02020603050405020304" pitchFamily="18" charset="0"/>
              </a:rPr>
              <a:t>ғалымдары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артқы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бөлігінде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ақылдылыққа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жауап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нүктенің</a:t>
            </a:r>
            <a:r>
              <a:rPr lang="ru-RU" sz="1600" dirty="0">
                <a:latin typeface="Times New Roman" panose="02020603050405020304" pitchFamily="18" charset="0"/>
                <a:cs typeface="Times New Roman" panose="02020603050405020304" pitchFamily="18" charset="0"/>
              </a:rPr>
              <a:t> бар </a:t>
            </a:r>
            <a:r>
              <a:rPr lang="ru-RU" sz="1600" dirty="0" err="1">
                <a:latin typeface="Times New Roman" panose="02020603050405020304" pitchFamily="18" charset="0"/>
                <a:cs typeface="Times New Roman" panose="02020603050405020304" pitchFamily="18" charset="0"/>
              </a:rPr>
              <a:t>екенін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анықтаған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Ли Кун Хо </a:t>
            </a:r>
            <a:r>
              <a:rPr lang="ru-RU" sz="1600" dirty="0" err="1">
                <a:latin typeface="Times New Roman" panose="02020603050405020304" pitchFamily="18" charset="0"/>
                <a:cs typeface="Times New Roman" panose="02020603050405020304" pitchFamily="18" charset="0"/>
              </a:rPr>
              <a:t>бастаған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ғалымдар</a:t>
            </a:r>
            <a:r>
              <a:rPr lang="ru-RU" sz="1600" dirty="0">
                <a:latin typeface="Times New Roman" panose="02020603050405020304" pitchFamily="18" charset="0"/>
                <a:cs typeface="Times New Roman" panose="02020603050405020304" pitchFamily="18" charset="0"/>
              </a:rPr>
              <a:t> 16-18 </a:t>
            </a:r>
            <a:r>
              <a:rPr lang="ru-RU" sz="1600" dirty="0" err="1">
                <a:latin typeface="Times New Roman" panose="02020603050405020304" pitchFamily="18" charset="0"/>
                <a:cs typeface="Times New Roman" panose="02020603050405020304" pitchFamily="18" charset="0"/>
              </a:rPr>
              <a:t>жас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аралығындағы</a:t>
            </a:r>
            <a:r>
              <a:rPr lang="ru-RU" sz="1600" dirty="0">
                <a:latin typeface="Times New Roman" panose="02020603050405020304" pitchFamily="18" charset="0"/>
                <a:cs typeface="Times New Roman" panose="02020603050405020304" pitchFamily="18" charset="0"/>
              </a:rPr>
              <a:t> 25 </a:t>
            </a:r>
            <a:r>
              <a:rPr lang="ru-RU" sz="1600" dirty="0" err="1">
                <a:latin typeface="Times New Roman" panose="02020603050405020304" pitchFamily="18" charset="0"/>
                <a:cs typeface="Times New Roman" panose="02020603050405020304" pitchFamily="18" charset="0"/>
              </a:rPr>
              <a:t>талантты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25 </a:t>
            </a:r>
            <a:r>
              <a:rPr lang="ru-RU" sz="1600" dirty="0" err="1">
                <a:latin typeface="Times New Roman" panose="02020603050405020304" pitchFamily="18" charset="0"/>
                <a:cs typeface="Times New Roman" panose="02020603050405020304" pitchFamily="18" charset="0"/>
              </a:rPr>
              <a:t>қарапайым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магниттік-резонанстық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томографтың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көмегімен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бақылауға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есептер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шығартып</a:t>
            </a:r>
            <a:r>
              <a:rPr lang="ru-RU" sz="1600" dirty="0">
                <a:latin typeface="Times New Roman" panose="02020603050405020304" pitchFamily="18" charset="0"/>
                <a:cs typeface="Times New Roman" panose="02020603050405020304" pitchFamily="18" charset="0"/>
              </a:rPr>
              <a:t>, ой </a:t>
            </a:r>
            <a:r>
              <a:rPr lang="ru-RU" sz="1600" dirty="0" err="1">
                <a:latin typeface="Times New Roman" panose="02020603050405020304" pitchFamily="18" charset="0"/>
                <a:cs typeface="Times New Roman" panose="02020603050405020304" pitchFamily="18" charset="0"/>
              </a:rPr>
              <a:t>еңбегін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талап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тапсырмалар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береді</a:t>
            </a:r>
            <a:r>
              <a:rPr lang="ru-RU" sz="1600" dirty="0">
                <a:latin typeface="Times New Roman" panose="02020603050405020304" pitchFamily="18" charset="0"/>
                <a:cs typeface="Times New Roman" panose="02020603050405020304" pitchFamily="18" charset="0"/>
              </a:rPr>
              <a:t>. Сонда </a:t>
            </a:r>
            <a:r>
              <a:rPr lang="ru-RU" sz="1600" dirty="0" err="1">
                <a:latin typeface="Times New Roman" panose="02020603050405020304" pitchFamily="18" charset="0"/>
                <a:cs typeface="Times New Roman" panose="02020603050405020304" pitchFamily="18" charset="0"/>
              </a:rPr>
              <a:t>анықталғаны</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ақылды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шүйде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тұсындағы</a:t>
            </a:r>
            <a:r>
              <a:rPr lang="ru-RU" sz="1600" dirty="0">
                <a:latin typeface="Times New Roman" panose="02020603050405020304" pitchFamily="18" charset="0"/>
                <a:cs typeface="Times New Roman" panose="02020603050405020304" pitchFamily="18" charset="0"/>
              </a:rPr>
              <a:t> ми </a:t>
            </a:r>
            <a:r>
              <a:rPr lang="ru-RU" sz="1600" dirty="0" err="1">
                <a:latin typeface="Times New Roman" panose="02020603050405020304" pitchFamily="18" charset="0"/>
                <a:cs typeface="Times New Roman" panose="02020603050405020304" pitchFamily="18" charset="0"/>
              </a:rPr>
              <a:t>бөлігі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белсенді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түрде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жұмыс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істеген</a:t>
            </a:r>
            <a:r>
              <a:rPr lang="ru-RU" sz="1600" dirty="0">
                <a:latin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cs typeface="Times New Roman" panose="02020603050405020304" pitchFamily="18" charset="0"/>
              </a:rPr>
              <a:t>қарапайым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ұйықтап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жатқан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Осыны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зерттей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ғалымдар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жұмыс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істеуінің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себебі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нейрондар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көбірек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дейді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Демек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данышпан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оның</a:t>
            </a:r>
            <a:r>
              <a:rPr lang="ru-RU" sz="1600" dirty="0">
                <a:latin typeface="Times New Roman" panose="02020603050405020304" pitchFamily="18" charset="0"/>
                <a:cs typeface="Times New Roman" panose="02020603050405020304" pitchFamily="18" charset="0"/>
              </a:rPr>
              <a:t> ми </a:t>
            </a:r>
            <a:r>
              <a:rPr lang="ru-RU" sz="1600" dirty="0" err="1">
                <a:latin typeface="Times New Roman" panose="02020603050405020304" pitchFamily="18" charset="0"/>
                <a:cs typeface="Times New Roman" panose="02020603050405020304" pitchFamily="18" charset="0"/>
              </a:rPr>
              <a:t>бөлігінің</a:t>
            </a:r>
            <a:r>
              <a:rPr lang="ru-RU" sz="1600" dirty="0">
                <a:latin typeface="Times New Roman" panose="02020603050405020304" pitchFamily="18" charset="0"/>
                <a:cs typeface="Times New Roman" panose="02020603050405020304" pitchFamily="18" charset="0"/>
              </a:rPr>
              <a:t> осы </a:t>
            </a:r>
            <a:r>
              <a:rPr lang="ru-RU" sz="1600" dirty="0" err="1">
                <a:latin typeface="Times New Roman" panose="02020603050405020304" pitchFamily="18" charset="0"/>
                <a:cs typeface="Times New Roman" panose="02020603050405020304" pitchFamily="18" charset="0"/>
              </a:rPr>
              <a:t>тұсындағы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нейрондардың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белсенділігін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Ғалымдар</a:t>
            </a:r>
            <a:r>
              <a:rPr lang="ru-RU" sz="1600" dirty="0">
                <a:latin typeface="Times New Roman" panose="02020603050405020304" pitchFamily="18" charset="0"/>
                <a:cs typeface="Times New Roman" panose="02020603050405020304" pitchFamily="18" charset="0"/>
              </a:rPr>
              <a:t> осы </a:t>
            </a:r>
            <a:r>
              <a:rPr lang="ru-RU" sz="1600" dirty="0" err="1">
                <a:latin typeface="Times New Roman" panose="02020603050405020304" pitchFamily="18" charset="0"/>
                <a:cs typeface="Times New Roman" panose="02020603050405020304" pitchFamily="18" charset="0"/>
              </a:rPr>
              <a:t>сәулелендіру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жолымен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нейрондардың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импульсін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арттыра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түсетіндей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етіп</a:t>
            </a:r>
            <a:r>
              <a:rPr lang="ru-RU" sz="1600" dirty="0">
                <a:latin typeface="Times New Roman" panose="02020603050405020304" pitchFamily="18" charset="0"/>
                <a:cs typeface="Times New Roman" panose="02020603050405020304" pitchFamily="18" charset="0"/>
              </a:rPr>
              <a:t> операция </a:t>
            </a:r>
            <a:r>
              <a:rPr lang="ru-RU" sz="1600" dirty="0" err="1">
                <a:latin typeface="Times New Roman" panose="02020603050405020304" pitchFamily="18" charset="0"/>
                <a:cs typeface="Times New Roman" panose="02020603050405020304" pitchFamily="18" charset="0"/>
              </a:rPr>
              <a:t>жасау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арқылы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жүзеге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асыруға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болатынын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айтады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Корей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ғалымдарының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пікірінше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мұндай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операцияны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қалыптасу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аяқталатын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a:t>
            </a:r>
            <a:r>
              <a:rPr lang="ru-RU" sz="1600" dirty="0">
                <a:latin typeface="Times New Roman" panose="02020603050405020304" pitchFamily="18" charset="0"/>
                <a:cs typeface="Times New Roman" panose="02020603050405020304" pitchFamily="18" charset="0"/>
              </a:rPr>
              <a:t> – 25 </a:t>
            </a:r>
            <a:r>
              <a:rPr lang="ru-RU" sz="1600" dirty="0" err="1">
                <a:latin typeface="Times New Roman" panose="02020603050405020304" pitchFamily="18" charset="0"/>
                <a:cs typeface="Times New Roman" panose="02020603050405020304" pitchFamily="18" charset="0"/>
              </a:rPr>
              <a:t>жасқа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деййін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жөн</a:t>
            </a:r>
            <a:r>
              <a:rPr lang="ru-RU" sz="1600" dirty="0">
                <a:latin typeface="Times New Roman" panose="02020603050405020304" pitchFamily="18" charset="0"/>
                <a:cs typeface="Times New Roman" panose="02020603050405020304" pitchFamily="18" charset="0"/>
              </a:rPr>
              <a:t>».</a:t>
            </a:r>
            <a:endParaRPr lang="kk-KZ" sz="16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5736" y="4293096"/>
            <a:ext cx="4320480" cy="230245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7572401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412776"/>
            <a:ext cx="4536504" cy="5256584"/>
          </a:xfrm>
        </p:spPr>
        <p:txBody>
          <a:bodyPr>
            <a:normAutofit lnSpcReduction="10000"/>
          </a:bodyPr>
          <a:lstStyle/>
          <a:p>
            <a:pPr marL="0" indent="0" algn="just">
              <a:buNone/>
            </a:pPr>
            <a:r>
              <a:rPr lang="ru-RU" sz="2000" i="1" dirty="0" err="1">
                <a:latin typeface="Times New Roman" panose="02020603050405020304" pitchFamily="18" charset="0"/>
                <a:cs typeface="Times New Roman" panose="02020603050405020304" pitchFamily="18" charset="0"/>
              </a:rPr>
              <a:t>Мидың</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белгілі</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бір</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бөлігін</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кесіп</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алып</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тастауға</a:t>
            </a:r>
            <a:r>
              <a:rPr lang="ru-RU" sz="2000" i="1" dirty="0">
                <a:latin typeface="Times New Roman" panose="02020603050405020304" pitchFamily="18" charset="0"/>
                <a:cs typeface="Times New Roman" panose="02020603050405020304" pitchFamily="18" charset="0"/>
              </a:rPr>
              <a:t> бола </a:t>
            </a:r>
            <a:r>
              <a:rPr lang="ru-RU" sz="2000" i="1" dirty="0" err="1">
                <a:latin typeface="Times New Roman" panose="02020603050405020304" pitchFamily="18" charset="0"/>
                <a:cs typeface="Times New Roman" panose="02020603050405020304" pitchFamily="18" charset="0"/>
              </a:rPr>
              <a:t>ма</a:t>
            </a:r>
            <a:r>
              <a:rPr lang="ru-RU" sz="2000" i="1" dirty="0">
                <a:latin typeface="Times New Roman" panose="02020603050405020304" pitchFamily="18" charset="0"/>
                <a:cs typeface="Times New Roman" panose="02020603050405020304" pitchFamily="18" charset="0"/>
              </a:rPr>
              <a:t>?</a:t>
            </a:r>
            <a:br>
              <a:rPr lang="ru-RU" sz="2000" i="1"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процедураны</a:t>
            </a:r>
            <a:r>
              <a:rPr lang="ru-RU" sz="2000" dirty="0">
                <a:latin typeface="Times New Roman" panose="02020603050405020304" pitchFamily="18" charset="0"/>
                <a:cs typeface="Times New Roman" panose="02020603050405020304" pitchFamily="18" charset="0"/>
              </a:rPr>
              <a:t> медицина </a:t>
            </a:r>
            <a:r>
              <a:rPr lang="ru-RU" sz="2000" dirty="0" err="1">
                <a:latin typeface="Times New Roman" panose="02020603050405020304" pitchFamily="18" charset="0"/>
                <a:cs typeface="Times New Roman" panose="02020603050405020304" pitchFamily="18" charset="0"/>
              </a:rPr>
              <a:t>тілінде</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лоботомия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салдары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Бәрі</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пациенттің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кес­кенге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Мәселен</a:t>
            </a:r>
            <a:r>
              <a:rPr lang="ru-RU" sz="2000" dirty="0">
                <a:latin typeface="Times New Roman" panose="02020603050405020304" pitchFamily="18" charset="0"/>
                <a:cs typeface="Times New Roman" panose="02020603050405020304" pitchFamily="18" charset="0"/>
              </a:rPr>
              <a:t>, эпилепсия,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қояншықпен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ауыратын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кішкентай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емдегені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факті</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Емдеу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жарты </a:t>
            </a:r>
            <a:r>
              <a:rPr lang="ru-RU" sz="2000" dirty="0" err="1">
                <a:latin typeface="Times New Roman" panose="02020603050405020304" pitchFamily="18" charset="0"/>
                <a:cs typeface="Times New Roman" panose="02020603050405020304" pitchFamily="18" charset="0"/>
              </a:rPr>
              <a:t>шарын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тастаған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Осылайша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эпилепсиясы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жазылған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бүлдіршін</a:t>
            </a:r>
            <a:r>
              <a:rPr lang="ru-RU" sz="2000" dirty="0">
                <a:latin typeface="Times New Roman" panose="02020603050405020304" pitchFamily="18" charset="0"/>
                <a:cs typeface="Times New Roman" panose="02020603050405020304" pitchFamily="18" charset="0"/>
              </a:rPr>
              <a:t> 2 </a:t>
            </a:r>
            <a:r>
              <a:rPr lang="ru-RU" sz="2000" dirty="0" err="1">
                <a:latin typeface="Times New Roman" panose="02020603050405020304" pitchFamily="18" charset="0"/>
                <a:cs typeface="Times New Roman" panose="02020603050405020304" pitchFamily="18" charset="0"/>
              </a:rPr>
              <a:t>жаста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a:t>
            </a:r>
            <a:r>
              <a:rPr lang="ru-RU" sz="2000" dirty="0">
                <a:latin typeface="Times New Roman" panose="02020603050405020304" pitchFamily="18" charset="0"/>
                <a:cs typeface="Times New Roman" panose="02020603050405020304" pitchFamily="18" charset="0"/>
              </a:rPr>
              <a:t>. Ал 8 </a:t>
            </a:r>
            <a:r>
              <a:rPr lang="ru-RU" sz="2000" dirty="0" err="1">
                <a:latin typeface="Times New Roman" panose="02020603050405020304" pitchFamily="18" charset="0"/>
                <a:cs typeface="Times New Roman" panose="02020603050405020304" pitchFamily="18" charset="0"/>
              </a:rPr>
              <a:t>жасқа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даму </a:t>
            </a:r>
            <a:r>
              <a:rPr lang="ru-RU" sz="2000" dirty="0" err="1">
                <a:latin typeface="Times New Roman" panose="02020603050405020304" pitchFamily="18" charset="0"/>
                <a:cs typeface="Times New Roman" panose="02020603050405020304" pitchFamily="18" charset="0"/>
              </a:rPr>
              <a:t>деңгейі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құрбы-құрдастарынан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болмаған</a:t>
            </a:r>
            <a:r>
              <a:rPr lang="ru-RU" sz="2000" dirty="0">
                <a:latin typeface="Times New Roman" panose="02020603050405020304" pitchFamily="18" charset="0"/>
                <a:cs typeface="Times New Roman" panose="02020603050405020304" pitchFamily="18" charset="0"/>
              </a:rPr>
              <a:t>.</a:t>
            </a:r>
          </a:p>
        </p:txBody>
      </p:sp>
      <p:pic>
        <p:nvPicPr>
          <p:cNvPr id="2050" name="Picture 2" descr="https://thumbs.dreamstime.com/z/%D0%BC%D0%BE%D0%B7%D0%B3-6976384.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8007"/>
          <a:stretch/>
        </p:blipFill>
        <p:spPr bwMode="auto">
          <a:xfrm>
            <a:off x="4732126" y="1484784"/>
            <a:ext cx="4088346" cy="410445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494230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2772220"/>
            <a:ext cx="8784976" cy="3897140"/>
          </a:xfrm>
        </p:spPr>
        <p:txBody>
          <a:bodyPr>
            <a:normAutofit lnSpcReduction="10000"/>
          </a:bodyPr>
          <a:lstStyle/>
          <a:p>
            <a:pPr marL="0" indent="0" algn="just">
              <a:buNone/>
            </a:pPr>
            <a:r>
              <a:rPr lang="ru-RU" sz="2400" i="1" dirty="0" err="1">
                <a:latin typeface="Times New Roman" panose="02020603050405020304" pitchFamily="18" charset="0"/>
                <a:cs typeface="Times New Roman" panose="02020603050405020304" pitchFamily="18" charset="0"/>
              </a:rPr>
              <a:t>Мидағы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кейбір</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есте­ліктерді</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біржола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өшіріп</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тастауға</a:t>
            </a:r>
            <a:r>
              <a:rPr lang="ru-RU" sz="2400" i="1" dirty="0">
                <a:latin typeface="Times New Roman" panose="02020603050405020304" pitchFamily="18" charset="0"/>
                <a:cs typeface="Times New Roman" panose="02020603050405020304" pitchFamily="18" charset="0"/>
              </a:rPr>
              <a:t> бола </a:t>
            </a:r>
            <a:r>
              <a:rPr lang="ru-RU" sz="2400" i="1" dirty="0" err="1">
                <a:latin typeface="Times New Roman" panose="02020603050405020304" pitchFamily="18" charset="0"/>
                <a:cs typeface="Times New Roman" panose="02020603050405020304" pitchFamily="18" charset="0"/>
              </a:rPr>
              <a:t>ма</a:t>
            </a:r>
            <a:r>
              <a:rPr lang="ru-RU" sz="2400" i="1" dirty="0">
                <a:latin typeface="Times New Roman" panose="02020603050405020304" pitchFamily="18" charset="0"/>
                <a:cs typeface="Times New Roman" panose="02020603050405020304" pitchFamily="18" charset="0"/>
              </a:rPr>
              <a:t>?</a:t>
            </a:r>
            <a:br>
              <a:rPr lang="ru-RU" sz="2400" i="1"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Жақында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осындай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күшке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препараттар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посттравматикалық</a:t>
            </a:r>
            <a:r>
              <a:rPr lang="ru-RU" sz="2400" dirty="0">
                <a:latin typeface="Times New Roman" panose="02020603050405020304" pitchFamily="18" charset="0"/>
                <a:cs typeface="Times New Roman" panose="02020603050405020304" pitchFamily="18" charset="0"/>
              </a:rPr>
              <a:t> син­дромы бар </a:t>
            </a:r>
            <a:r>
              <a:rPr lang="ru-RU" sz="2400" dirty="0" err="1">
                <a:latin typeface="Times New Roman" panose="02020603050405020304" pitchFamily="18" charset="0"/>
                <a:cs typeface="Times New Roman" panose="02020603050405020304" pitchFamily="18" charset="0"/>
              </a:rPr>
              <a:t>адамдарға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Пост­травматикалық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депрессивтік</a:t>
            </a:r>
            <a:r>
              <a:rPr lang="ru-RU" sz="2400" dirty="0">
                <a:latin typeface="Times New Roman" panose="02020603050405020304" pitchFamily="18" charset="0"/>
                <a:cs typeface="Times New Roman" panose="02020603050405020304" pitchFamily="18" charset="0"/>
              </a:rPr>
              <a:t> синдром </a:t>
            </a:r>
            <a:r>
              <a:rPr lang="ru-RU" sz="2400" dirty="0" err="1">
                <a:latin typeface="Times New Roman" panose="02020603050405020304" pitchFamily="18" charset="0"/>
                <a:cs typeface="Times New Roman" panose="02020603050405020304" pitchFamily="18" charset="0"/>
              </a:rPr>
              <a:t>деге­німіз</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флешбэктармен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яғни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трагедиялық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оқиғаны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түсірумен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сипатталатын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қорқынышты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Мұнымен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көбінесе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соғыс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зорлық-зомбылық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кісілер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ұшырасады</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Адам </a:t>
            </a:r>
            <a:r>
              <a:rPr lang="ru-RU" sz="2400" dirty="0" err="1">
                <a:latin typeface="Times New Roman" panose="02020603050405020304" pitchFamily="18" charset="0"/>
                <a:cs typeface="Times New Roman" panose="02020603050405020304" pitchFamily="18" charset="0"/>
              </a:rPr>
              <a:t>таблетканы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дәріні</a:t>
            </a:r>
            <a:r>
              <a:rPr lang="ru-RU" sz="2400" dirty="0">
                <a:latin typeface="Times New Roman" panose="02020603050405020304" pitchFamily="18" charset="0"/>
                <a:cs typeface="Times New Roman" panose="02020603050405020304" pitchFamily="18" charset="0"/>
              </a:rPr>
              <a:t> инъекция </a:t>
            </a:r>
            <a:r>
              <a:rPr lang="ru-RU" sz="2400" dirty="0" err="1">
                <a:latin typeface="Times New Roman" panose="02020603050405020304" pitchFamily="18" charset="0"/>
                <a:cs typeface="Times New Roman" panose="02020603050405020304" pitchFamily="18" charset="0"/>
              </a:rPr>
              <a:t>түрінде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егеді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онымен</a:t>
            </a:r>
            <a:r>
              <a:rPr lang="ru-RU" sz="2400" dirty="0">
                <a:latin typeface="Times New Roman" panose="02020603050405020304" pitchFamily="18" charset="0"/>
                <a:cs typeface="Times New Roman" panose="02020603050405020304" pitchFamily="18" charset="0"/>
              </a:rPr>
              <a:t> психотерапевт </a:t>
            </a:r>
            <a:r>
              <a:rPr lang="ru-RU" sz="2400" dirty="0" err="1">
                <a:latin typeface="Times New Roman" panose="02020603050405020304" pitchFamily="18" charset="0"/>
                <a:cs typeface="Times New Roman" panose="02020603050405020304" pitchFamily="18" charset="0"/>
              </a:rPr>
              <a:t>сөйлесіп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үрейлі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естеліктерін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түгелдей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айтқызып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Терапиядан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нәрсе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өшіріледі</a:t>
            </a:r>
            <a:r>
              <a:rPr lang="ru-RU" sz="2400" dirty="0">
                <a:latin typeface="Times New Roman" panose="02020603050405020304" pitchFamily="18" charset="0"/>
                <a:cs typeface="Times New Roman" panose="02020603050405020304" pitchFamily="18" charset="0"/>
              </a:rPr>
              <a:t>. </a:t>
            </a:r>
          </a:p>
        </p:txBody>
      </p:sp>
      <p:sp>
        <p:nvSpPr>
          <p:cNvPr id="4" name="AutoShape 4" descr="http://morehealthy.ru/sites/default/files/imagecache/fullwatermark/u304/2015/03/1398403996_d0bcd0bed0b7d0b320d187d0b5d0bbd0bed0b2d0b5d0bad0b020d0b8d0bcd0b5d0b5d18220d0b2d181d0b5d0b3d0be20520d0b8d0bdd0b4d0b8d0b2d0b8d0b4d183d0b0d0bbd18cd0bdd18bd18520d0b3d0b5d0bdd0bed0b2_shutterstock_99849317.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160338"/>
            <a:ext cx="3888432" cy="261188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128971"/>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139952" y="1556792"/>
            <a:ext cx="4824536" cy="4752528"/>
          </a:xfrm>
        </p:spPr>
        <p:txBody>
          <a:bodyPr>
            <a:normAutofit fontScale="70000" lnSpcReduction="20000"/>
          </a:bodyPr>
          <a:lstStyle/>
          <a:p>
            <a:pPr marL="0" indent="0" algn="just">
              <a:buNone/>
            </a:pPr>
            <a:r>
              <a:rPr lang="ru-RU" sz="2900" dirty="0" err="1">
                <a:latin typeface="Times New Roman" panose="02020603050405020304" pitchFamily="18" charset="0"/>
                <a:cs typeface="Times New Roman" panose="02020603050405020304" pitchFamily="18" charset="0"/>
              </a:rPr>
              <a:t>Ғалымдардың</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айтуынша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адам</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миы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сансыздаған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ақпараттарды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сыйдыра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алатын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алып</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қойма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ашып</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пайдалануды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күтіп</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тұрған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кен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екен</a:t>
            </a:r>
            <a:r>
              <a:rPr lang="ru-RU" sz="2900" dirty="0">
                <a:latin typeface="Times New Roman" panose="02020603050405020304" pitchFamily="18" charset="0"/>
                <a:cs typeface="Times New Roman" panose="02020603050405020304" pitchFamily="18" charset="0"/>
              </a:rPr>
              <a:t>. Адам </a:t>
            </a:r>
            <a:r>
              <a:rPr lang="ru-RU" sz="2900" dirty="0" err="1">
                <a:latin typeface="Times New Roman" panose="02020603050405020304" pitchFamily="18" charset="0"/>
                <a:cs typeface="Times New Roman" panose="02020603050405020304" pitchFamily="18" charset="0"/>
              </a:rPr>
              <a:t>миында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шамамен</a:t>
            </a:r>
            <a:r>
              <a:rPr lang="ru-RU" sz="2900" dirty="0">
                <a:latin typeface="Times New Roman" panose="02020603050405020304" pitchFamily="18" charset="0"/>
                <a:cs typeface="Times New Roman" panose="02020603050405020304" pitchFamily="18" charset="0"/>
              </a:rPr>
              <a:t> 14 миллиард нерв </a:t>
            </a:r>
            <a:r>
              <a:rPr lang="ru-RU" sz="2900" dirty="0" err="1">
                <a:latin typeface="Times New Roman" panose="02020603050405020304" pitchFamily="18" charset="0"/>
                <a:cs typeface="Times New Roman" panose="02020603050405020304" pitchFamily="18" charset="0"/>
              </a:rPr>
              <a:t>клеткасы</a:t>
            </a:r>
            <a:r>
              <a:rPr lang="ru-RU" sz="2900" dirty="0">
                <a:latin typeface="Times New Roman" panose="02020603050405020304" pitchFamily="18" charset="0"/>
                <a:cs typeface="Times New Roman" panose="02020603050405020304" pitchFamily="18" charset="0"/>
              </a:rPr>
              <a:t> бар </a:t>
            </a:r>
            <a:r>
              <a:rPr lang="ru-RU" sz="2900" dirty="0" err="1">
                <a:latin typeface="Times New Roman" panose="02020603050405020304" pitchFamily="18" charset="0"/>
                <a:cs typeface="Times New Roman" panose="02020603050405020304" pitchFamily="18" charset="0"/>
              </a:rPr>
              <a:t>болып</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әдетте</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оның</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бір</a:t>
            </a:r>
            <a:r>
              <a:rPr lang="ru-RU" sz="2900" dirty="0">
                <a:latin typeface="Times New Roman" panose="02020603050405020304" pitchFamily="18" charset="0"/>
                <a:cs typeface="Times New Roman" panose="02020603050405020304" pitchFamily="18" charset="0"/>
              </a:rPr>
              <a:t> миллиарды </a:t>
            </a:r>
            <a:r>
              <a:rPr lang="ru-RU" sz="2900" dirty="0" err="1">
                <a:latin typeface="Times New Roman" panose="02020603050405020304" pitchFamily="18" charset="0"/>
                <a:cs typeface="Times New Roman" panose="02020603050405020304" pitchFamily="18" charset="0"/>
              </a:rPr>
              <a:t>ғана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жұмыс</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істеп</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қалғаны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ұйқыда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жатады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Егер</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табандылықпен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үйренетін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болса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адам</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миына</a:t>
            </a:r>
            <a:r>
              <a:rPr lang="ru-RU" sz="2900" dirty="0">
                <a:latin typeface="Times New Roman" panose="02020603050405020304" pitchFamily="18" charset="0"/>
                <a:cs typeface="Times New Roman" panose="02020603050405020304" pitchFamily="18" charset="0"/>
              </a:rPr>
              <a:t> 5 миллиард 200 миллион </a:t>
            </a:r>
            <a:r>
              <a:rPr lang="ru-RU" sz="2900" dirty="0" err="1">
                <a:latin typeface="Times New Roman" panose="02020603050405020304" pitchFamily="18" charset="0"/>
                <a:cs typeface="Times New Roman" panose="02020603050405020304" pitchFamily="18" charset="0"/>
              </a:rPr>
              <a:t>кітаптің</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көлеміне</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шақталған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ақпаратты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сыйдыра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алатын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көрінеді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Белгілі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ғалым</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Ефремовтың</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пікірі</a:t>
            </a:r>
            <a:r>
              <a:rPr lang="ru-RU" sz="2900" dirty="0">
                <a:latin typeface="Times New Roman" panose="02020603050405020304" pitchFamily="18" charset="0"/>
                <a:cs typeface="Times New Roman" panose="02020603050405020304" pitchFamily="18" charset="0"/>
              </a:rPr>
              <a:t> де </a:t>
            </a:r>
            <a:r>
              <a:rPr lang="ru-RU" sz="2900" dirty="0" err="1">
                <a:latin typeface="Times New Roman" panose="02020603050405020304" pitchFamily="18" charset="0"/>
                <a:cs typeface="Times New Roman" panose="02020603050405020304" pitchFamily="18" charset="0"/>
              </a:rPr>
              <a:t>бұл</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тұжырымдарды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нақтылай</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түсіндіреді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Адамдар</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жайшылықта</a:t>
            </a:r>
            <a:r>
              <a:rPr lang="ru-RU" sz="2900" dirty="0">
                <a:latin typeface="Times New Roman" panose="02020603050405020304" pitchFamily="18" charset="0"/>
                <a:cs typeface="Times New Roman" panose="02020603050405020304" pitchFamily="18" charset="0"/>
              </a:rPr>
              <a:t> ми </a:t>
            </a:r>
            <a:r>
              <a:rPr lang="ru-RU" sz="2900" dirty="0" err="1">
                <a:latin typeface="Times New Roman" panose="02020603050405020304" pitchFamily="18" charset="0"/>
                <a:cs typeface="Times New Roman" panose="02020603050405020304" pitchFamily="18" charset="0"/>
              </a:rPr>
              <a:t>қабілетінің</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өте</a:t>
            </a:r>
            <a:r>
              <a:rPr lang="ru-RU" sz="2900" dirty="0">
                <a:latin typeface="Times New Roman" panose="02020603050405020304" pitchFamily="18" charset="0"/>
                <a:cs typeface="Times New Roman" panose="02020603050405020304" pitchFamily="18" charset="0"/>
              </a:rPr>
              <a:t> аз </a:t>
            </a:r>
            <a:r>
              <a:rPr lang="ru-RU" sz="2900" dirty="0" err="1">
                <a:latin typeface="Times New Roman" panose="02020603050405020304" pitchFamily="18" charset="0"/>
                <a:cs typeface="Times New Roman" panose="02020603050405020304" pitchFamily="18" charset="0"/>
              </a:rPr>
              <a:t>бөлегін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ғана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пайдалана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алады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Егер</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адамдар</a:t>
            </a:r>
            <a:r>
              <a:rPr lang="ru-RU" sz="2900" dirty="0">
                <a:latin typeface="Times New Roman" panose="02020603050405020304" pitchFamily="18" charset="0"/>
                <a:cs typeface="Times New Roman" panose="02020603050405020304" pitchFamily="18" charset="0"/>
              </a:rPr>
              <a:t> ми </a:t>
            </a:r>
            <a:r>
              <a:rPr lang="ru-RU" sz="2900" dirty="0" err="1">
                <a:latin typeface="Times New Roman" panose="02020603050405020304" pitchFamily="18" charset="0"/>
                <a:cs typeface="Times New Roman" panose="02020603050405020304" pitchFamily="18" charset="0"/>
              </a:rPr>
              <a:t>қабілетінің</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жартысын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іске</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қоса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алатын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болса</a:t>
            </a:r>
            <a:r>
              <a:rPr lang="ru-RU" sz="2900" dirty="0">
                <a:latin typeface="Times New Roman" panose="02020603050405020304" pitchFamily="18" charset="0"/>
                <a:cs typeface="Times New Roman" panose="02020603050405020304" pitchFamily="18" charset="0"/>
              </a:rPr>
              <a:t>, 40 </a:t>
            </a:r>
            <a:r>
              <a:rPr lang="ru-RU" sz="2900" dirty="0" err="1">
                <a:latin typeface="Times New Roman" panose="02020603050405020304" pitchFamily="18" charset="0"/>
                <a:cs typeface="Times New Roman" panose="02020603050405020304" pitchFamily="18" charset="0"/>
              </a:rPr>
              <a:t>тілді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қиналмай</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меңгеріп</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бір</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энциклопедияны</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жатқа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біліп</a:t>
            </a:r>
            <a:r>
              <a:rPr lang="ru-RU" sz="2900" dirty="0">
                <a:latin typeface="Times New Roman" panose="02020603050405020304" pitchFamily="18" charset="0"/>
                <a:cs typeface="Times New Roman" panose="02020603050405020304" pitchFamily="18" charset="0"/>
              </a:rPr>
              <a:t>, 12 </a:t>
            </a:r>
            <a:r>
              <a:rPr lang="ru-RU" sz="2900" dirty="0" err="1">
                <a:latin typeface="Times New Roman" panose="02020603050405020304" pitchFamily="18" charset="0"/>
                <a:cs typeface="Times New Roman" panose="02020603050405020304" pitchFamily="18" charset="0"/>
              </a:rPr>
              <a:t>ғылым</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саласынан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докторлық</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атақ</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қорғай</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алады</a:t>
            </a:r>
            <a:r>
              <a:rPr lang="ru-RU" sz="2900" dirty="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pic>
        <p:nvPicPr>
          <p:cNvPr id="4098" name="Picture 2" descr="https://im0-tub-kz.yandex.net/i?id=1d0126bd3a706f5f152c82ba8a69f6a6-l&amp;n=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563" y="2060848"/>
            <a:ext cx="4053843" cy="336144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903278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228</TotalTime>
  <Words>661</Words>
  <Application>Microsoft Office PowerPoint</Application>
  <PresentationFormat>Экран (4:3)</PresentationFormat>
  <Paragraphs>50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Официальная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Lenovo</cp:lastModifiedBy>
  <cp:revision>23</cp:revision>
  <dcterms:created xsi:type="dcterms:W3CDTF">2018-01-30T18:48:25Z</dcterms:created>
  <dcterms:modified xsi:type="dcterms:W3CDTF">2021-09-14T02:27:51Z</dcterms:modified>
</cp:coreProperties>
</file>